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4"/>
  </p:sldMasterIdLst>
  <p:notesMasterIdLst>
    <p:notesMasterId r:id="rId9"/>
  </p:notesMasterIdLst>
  <p:handoutMasterIdLst>
    <p:handoutMasterId r:id="rId10"/>
  </p:handoutMasterIdLst>
  <p:sldIdLst>
    <p:sldId id="362" r:id="rId5"/>
    <p:sldId id="364" r:id="rId6"/>
    <p:sldId id="365" r:id="rId7"/>
    <p:sldId id="366" r:id="rId8"/>
  </p:sldIdLst>
  <p:sldSz cx="9144000" cy="6858000" type="screen4x3"/>
  <p:notesSz cx="71882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76">
          <p15:clr>
            <a:srgbClr val="A4A3A4"/>
          </p15:clr>
        </p15:guide>
        <p15:guide id="2" pos="226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1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58"/>
    <p:restoredTop sz="94722"/>
  </p:normalViewPr>
  <p:slideViewPr>
    <p:cSldViewPr snapToGrid="0">
      <p:cViewPr varScale="1">
        <p:scale>
          <a:sx n="182" d="100"/>
          <a:sy n="182" d="100"/>
        </p:scale>
        <p:origin x="856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76"/>
        <p:guide pos="226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74138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400">
                <a:latin typeface="+mn-lt"/>
              </a:rPr>
              <a:t>Copyright © 2010 The HDF Group.</a:t>
            </a:r>
          </a:p>
          <a:p>
            <a:r>
              <a:rPr lang="en-US" sz="1400">
                <a:latin typeface="+mn-lt"/>
              </a:rPr>
              <a:t>All Rights Reserved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71938" y="8974138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05E29-C357-4C42-9BC7-4FA4B5AD398B}" type="slidenum">
              <a:rPr lang="en-US" sz="1400" smtClean="0">
                <a:latin typeface="+mn-lt"/>
              </a:rPr>
              <a:pPr/>
              <a:t>‹#›</a:t>
            </a:fld>
            <a:endParaRPr lang="en-US" sz="14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hyperlink" Target="http://www.hdfgroup.org/HDF5/doc/Copyright.html" TargetMode="Externa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708025"/>
            <a:ext cx="4724400" cy="354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9138" y="4487863"/>
            <a:ext cx="5749925" cy="4252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4"/>
            <a:endParaRPr lang="en-US"/>
          </a:p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5118100" cy="608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>
                <a:latin typeface="+mn-lt"/>
              </a:defRPr>
            </a:lvl1pPr>
          </a:lstStyle>
          <a:p>
            <a:r>
              <a:rPr lang="en-US" sz="1100"/>
              <a:t>Copyright © 2013 The HDF Group. All rights reserved. This document is part of HDF5. For HDF5 copyright and license information, see this page on The HDF Group website: </a:t>
            </a:r>
            <a:r>
              <a:rPr lang="en-US" sz="1100" u="sng">
                <a:hlinkClick r:id="rId2"/>
              </a:rPr>
              <a:t>http://www.hdfgroup.org/HDF5/doc/Copyright.html</a:t>
            </a:r>
            <a:r>
              <a:rPr lang="en-US" sz="1100"/>
              <a:t>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718300" y="8974138"/>
            <a:ext cx="468313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400">
                <a:latin typeface="+mn-lt"/>
              </a:defRPr>
            </a:lvl1pPr>
          </a:lstStyle>
          <a:p>
            <a:fld id="{199AFF83-E7C7-45C2-A1B8-C2E047EB4F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999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5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813" y="152400"/>
            <a:ext cx="966787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1371600" y="228600"/>
            <a:ext cx="2133600" cy="323165"/>
          </a:xfrm>
          <a:prstGeom prst="rect">
            <a:avLst/>
          </a:prstGeom>
          <a:noFill/>
        </p:spPr>
        <p:txBody>
          <a:bodyPr wrap="square" bIns="0" anchor="b" anchorCtr="0">
            <a:spAutoFit/>
          </a:bodyPr>
          <a:lstStyle/>
          <a:p>
            <a:pPr algn="l">
              <a:defRPr/>
            </a:pPr>
            <a:r>
              <a:rPr lang="en-US" sz="1800" b="1">
                <a:effectLst/>
                <a:latin typeface="+mj-lt"/>
                <a:ea typeface="+mn-ea"/>
                <a:cs typeface="Arial" pitchFamily="34" charset="0"/>
              </a:rPr>
              <a:t>The HDF Group</a:t>
            </a:r>
          </a:p>
        </p:txBody>
      </p:sp>
      <p:sp>
        <p:nvSpPr>
          <p:cNvPr id="37890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057400"/>
          </a:xfrm>
        </p:spPr>
        <p:txBody>
          <a:bodyPr anchor="t"/>
          <a:lstStyle>
            <a:lvl1pPr>
              <a:defRPr sz="4800">
                <a:latin typeface="+mj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891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4196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+mj-lt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" name="Rectangle 105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6294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 b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© 2015 The HDF Group</a:t>
            </a:r>
          </a:p>
        </p:txBody>
      </p:sp>
      <p:sp>
        <p:nvSpPr>
          <p:cNvPr id="18" name="Rectangle 105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29400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fld id="{4B465E7A-C1F6-F240-9A4B-3C235A72DA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Rectangle 1053"/>
          <p:cNvSpPr txBox="1">
            <a:spLocks noChangeArrowheads="1"/>
          </p:cNvSpPr>
          <p:nvPr userDrawn="1"/>
        </p:nvSpPr>
        <p:spPr bwMode="auto">
          <a:xfrm>
            <a:off x="7848600" y="66294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>
              <a:defRPr sz="12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>
              <a:defRPr/>
            </a:pPr>
            <a:r>
              <a:rPr lang="en-US" sz="900">
                <a:latin typeface="+mn-lt"/>
                <a:ea typeface="+mn-ea"/>
              </a:rPr>
              <a:t>www.hdfgroup.org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7010400" cy="5334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2015 The HDF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465E7A-C1F6-F240-9A4B-3C235A72DA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5"/>
          <p:cNvSpPr>
            <a:spLocks noGrp="1"/>
          </p:cNvSpPr>
          <p:nvPr>
            <p:ph sz="quarter" idx="13"/>
          </p:nvPr>
        </p:nvSpPr>
        <p:spPr>
          <a:xfrm>
            <a:off x="914400" y="1600200"/>
            <a:ext cx="7315200" cy="4572000"/>
          </a:xfrm>
        </p:spPr>
        <p:txBody>
          <a:bodyPr/>
          <a:lstStyle>
            <a:lvl1pPr>
              <a:defRPr sz="3200"/>
            </a:lvl1pPr>
            <a:lvl3pPr>
              <a:defRPr sz="2400"/>
            </a:lvl3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356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Gener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7010400" cy="5334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2015 The HDF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465E7A-C1F6-F240-9A4B-3C235A72DA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1631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 Gener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7010400" cy="5334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2015 The HDF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465E7A-C1F6-F240-9A4B-3C235A72DA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990600"/>
            <a:ext cx="8458200" cy="2667000"/>
          </a:xfrm>
        </p:spPr>
        <p:txBody>
          <a:bodyPr/>
          <a:lstStyle>
            <a:lvl1pPr>
              <a:defRPr sz="3200"/>
            </a:lvl1pPr>
            <a:lvl3pPr>
              <a:defRPr sz="2400"/>
            </a:lvl3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381000" y="3810000"/>
            <a:ext cx="8458200" cy="2667000"/>
          </a:xfrm>
        </p:spPr>
        <p:txBody>
          <a:bodyPr/>
          <a:lstStyle>
            <a:lvl1pPr>
              <a:defRPr sz="3200"/>
            </a:lvl1pPr>
            <a:lvl3pPr>
              <a:defRPr sz="2400"/>
            </a:lvl3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8858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 De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2015 The HDF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465E7A-C1F6-F240-9A4B-3C235A72DA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152400"/>
            <a:ext cx="7620000" cy="5334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The Problem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1600200"/>
            <a:ext cx="1600200" cy="609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en-US"/>
              <a:t>Problem: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914400" y="2514600"/>
            <a:ext cx="7315200" cy="3657600"/>
          </a:xfrm>
        </p:spPr>
        <p:txBody>
          <a:bodyPr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/>
              <a:t>&lt;Define the user’s or customer’s problem in this space.&gt;</a:t>
            </a:r>
          </a:p>
        </p:txBody>
      </p:sp>
    </p:spTree>
    <p:extLst>
      <p:ext uri="{BB962C8B-B14F-4D97-AF65-F5344CB8AC3E}">
        <p14:creationId xmlns:p14="http://schemas.microsoft.com/office/powerpoint/2010/main" val="2046485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roach/Solution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2015 The HDF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465E7A-C1F6-F240-9A4B-3C235A72DA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152400"/>
            <a:ext cx="7620000" cy="5334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The Approach/Solution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1600200"/>
            <a:ext cx="4572000" cy="609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en-US"/>
              <a:t>Approach/Solution: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914400" y="2514600"/>
            <a:ext cx="7315200" cy="3657600"/>
          </a:xfrm>
        </p:spPr>
        <p:txBody>
          <a:bodyPr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/>
              <a:t>&lt;Describe our approach to solving the problem or a solution we developed to solve the problem.&gt;</a:t>
            </a:r>
          </a:p>
        </p:txBody>
      </p:sp>
    </p:spTree>
    <p:extLst>
      <p:ext uri="{BB962C8B-B14F-4D97-AF65-F5344CB8AC3E}">
        <p14:creationId xmlns:p14="http://schemas.microsoft.com/office/powerpoint/2010/main" val="386789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eg"/><Relationship Id="rId9" Type="http://schemas.openxmlformats.org/officeDocument/2006/relationships/image" Target="../media/image2.jpeg"/><Relationship Id="rId1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99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818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90600"/>
            <a:ext cx="8458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8" name="Picture 1050" descr="hdf 0line"/>
          <p:cNvPicPr>
            <a:picLocks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762000"/>
            <a:ext cx="9144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152400"/>
            <a:ext cx="7010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6893" name="Rectangle 105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6294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 b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© 2015 The HDF Group</a:t>
            </a:r>
          </a:p>
        </p:txBody>
      </p:sp>
      <p:sp>
        <p:nvSpPr>
          <p:cNvPr id="36895" name="Rectangle 105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29400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fld id="{4B465E7A-C1F6-F240-9A4B-3C235A72DA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53"/>
          <p:cNvSpPr txBox="1">
            <a:spLocks noChangeArrowheads="1"/>
          </p:cNvSpPr>
          <p:nvPr/>
        </p:nvSpPr>
        <p:spPr bwMode="auto">
          <a:xfrm>
            <a:off x="7848600" y="66294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>
              <a:defRPr sz="12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>
              <a:defRPr/>
            </a:pPr>
            <a:r>
              <a:rPr lang="en-US" sz="900">
                <a:latin typeface="+mn-lt"/>
                <a:ea typeface="+mn-ea"/>
              </a:rPr>
              <a:t>www.hdfgroup.org</a:t>
            </a:r>
          </a:p>
        </p:txBody>
      </p:sp>
      <p:pic>
        <p:nvPicPr>
          <p:cNvPr id="1034" name="Picture 105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4813" y="152400"/>
            <a:ext cx="966787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9" r:id="rId2"/>
    <p:sldLayoutId id="2147483758" r:id="rId3"/>
    <p:sldLayoutId id="2147483760" r:id="rId4"/>
    <p:sldLayoutId id="2147483761" r:id="rId5"/>
    <p:sldLayoutId id="2147483762" r:id="rId6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+mj-lt"/>
          <a:ea typeface="Arial" charset="0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rgbClr val="000000"/>
          </a:solidFill>
          <a:latin typeface="+mn-lt"/>
          <a:ea typeface="Arial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800">
          <a:solidFill>
            <a:srgbClr val="000000"/>
          </a:solidFill>
          <a:latin typeface="+mn-lt"/>
          <a:ea typeface="Arial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brtnfld/CLAMR-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222" y="152400"/>
            <a:ext cx="7845777" cy="533400"/>
          </a:xfrm>
        </p:spPr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2017 </a:t>
            </a:r>
            <a:r>
              <a:rPr lang="en-US" dirty="0"/>
              <a:t>The HDF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465E7A-C1F6-F240-9A4B-3C235A72DA0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0" y="865482"/>
            <a:ext cx="9144000" cy="5672666"/>
          </a:xfrm>
        </p:spPr>
        <p:txBody>
          <a:bodyPr/>
          <a:lstStyle/>
          <a:p>
            <a:pPr marL="0" lvl="1" indent="0" fontAlgn="auto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n-US" u="sng" dirty="0" smtClean="0"/>
              <a:t>Application</a:t>
            </a:r>
            <a:endParaRPr lang="en-US" u="sng" dirty="0"/>
          </a:p>
          <a:p>
            <a:pPr marL="0" lvl="1" indent="0" fontAlgn="auto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CLAMR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r>
              <a:rPr lang="en-US" dirty="0"/>
              <a:t>el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l</a:t>
            </a:r>
            <a:r>
              <a:rPr lang="en-US" dirty="0"/>
              <a:t>-Based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en-US" dirty="0"/>
              <a:t>daptive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</a:t>
            </a:r>
            <a:r>
              <a:rPr lang="en-US" dirty="0"/>
              <a:t>esh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</a:t>
            </a:r>
            <a:r>
              <a:rPr lang="en-US" dirty="0" smtClean="0"/>
              <a:t>efinement)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/>
              <a:t>Repository</a:t>
            </a:r>
          </a:p>
          <a:p>
            <a:pPr marL="0" lvl="1" indent="0"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github.com/brtnfld/CLAMR-1</a:t>
            </a:r>
            <a:endParaRPr lang="en-US" dirty="0" smtClean="0"/>
          </a:p>
          <a:p>
            <a:pPr marL="0" lvl="1" indent="0" fontAlgn="auto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n-US" dirty="0"/>
              <a:t>	</a:t>
            </a:r>
          </a:p>
          <a:p>
            <a:pPr marL="514350" marR="0" lvl="1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 smtClean="0"/>
              <a:t>Has been merged into LANL CLAMR repository</a:t>
            </a:r>
          </a:p>
          <a:p>
            <a:pPr marL="914400" lvl="2" indent="-514350" fontAlgn="auto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sz="1800" dirty="0" smtClean="0"/>
              <a:t>Setting </a:t>
            </a:r>
            <a:r>
              <a:rPr lang="en-US" sz="1800" dirty="0" err="1"/>
              <a:t>cmake</a:t>
            </a:r>
            <a:r>
              <a:rPr lang="en-US" sz="1800" dirty="0"/>
              <a:t> option, </a:t>
            </a:r>
            <a:r>
              <a:rPr lang="en-US" sz="1800" dirty="0">
                <a:solidFill>
                  <a:srgbClr val="C00000"/>
                </a:solidFill>
              </a:rPr>
              <a:t>-DHDF5_DIR=</a:t>
            </a:r>
            <a:r>
              <a:rPr lang="en-US" sz="1800" dirty="0">
                <a:solidFill>
                  <a:schemeClr val="tx1"/>
                </a:solidFill>
              </a:rPr>
              <a:t>, enables HDF5 (i.e. defines HAVE_HDF5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  <a:endParaRPr lang="en-US" sz="1800" dirty="0" smtClean="0"/>
          </a:p>
          <a:p>
            <a:pPr marL="914400" lvl="2" indent="-514350" fontAlgn="auto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sz="2000" dirty="0" smtClean="0"/>
              <a:t>Single source base for both FF HDF5 and non-FF HDF5.</a:t>
            </a:r>
          </a:p>
          <a:p>
            <a:pPr marL="914400" lvl="2" indent="-514350" fontAlgn="auto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sz="2000" dirty="0" smtClean="0"/>
              <a:t>Definition </a:t>
            </a:r>
            <a:r>
              <a:rPr lang="en-US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HDF5_FF</a:t>
            </a:r>
            <a:r>
              <a:rPr lang="en-US" sz="2000" dirty="0" smtClean="0"/>
              <a:t> determines if </a:t>
            </a:r>
            <a:r>
              <a:rPr lang="en-US" sz="2000" dirty="0" smtClean="0"/>
              <a:t>enabling</a:t>
            </a:r>
            <a:r>
              <a:rPr lang="en-US" sz="2000" dirty="0" smtClean="0"/>
              <a:t> </a:t>
            </a:r>
            <a:r>
              <a:rPr lang="en-US" sz="2000" dirty="0" smtClean="0"/>
              <a:t>FF HDF5 or non-FF HDF5.</a:t>
            </a:r>
          </a:p>
          <a:p>
            <a:pPr marL="914400" lvl="2" indent="-514350" fontAlgn="auto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endParaRPr lang="en-US" sz="2000" dirty="0" smtClean="0"/>
          </a:p>
          <a:p>
            <a:pPr marL="514350" marR="0" lvl="1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 smtClean="0"/>
              <a:t>Bulk of HDF5 code additions made to </a:t>
            </a:r>
            <a:r>
              <a:rPr lang="en-US" sz="2400" i="1" dirty="0" smtClean="0"/>
              <a:t>crux/</a:t>
            </a:r>
            <a:r>
              <a:rPr lang="en-US" sz="2400" i="1" dirty="0" err="1" smtClean="0"/>
              <a:t>crux.cpp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342900" lvl="1" indent="-342900" fontAlgn="auto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7419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222" y="152400"/>
            <a:ext cx="7845777" cy="533400"/>
          </a:xfrm>
        </p:spPr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2017 </a:t>
            </a:r>
            <a:r>
              <a:rPr lang="en-US" dirty="0"/>
              <a:t>The HDF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465E7A-C1F6-F240-9A4B-3C235A72DA0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-1" y="929966"/>
            <a:ext cx="9144000" cy="494974"/>
          </a:xfrm>
        </p:spPr>
        <p:txBody>
          <a:bodyPr/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smtClean="0">
                <a:solidFill>
                  <a:schemeClr val="accent5">
                    <a:lumMod val="75000"/>
                  </a:schemeClr>
                </a:solidFill>
              </a:rPr>
              <a:t>CLAMR’s </a:t>
            </a:r>
            <a:r>
              <a:rPr lang="en-US" b="1" u="sng" dirty="0" smtClean="0">
                <a:solidFill>
                  <a:schemeClr val="accent5">
                    <a:lumMod val="75000"/>
                  </a:schemeClr>
                </a:solidFill>
              </a:rPr>
              <a:t>HDF5 APIs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1424940"/>
            <a:ext cx="8082117" cy="2554545"/>
          </a:xfrm>
          <a:prstGeom prst="rect">
            <a:avLst/>
          </a:prstGeom>
          <a:noFill/>
        </p:spPr>
        <p:txBody>
          <a:bodyPr wrap="square" numCol="3" spcCol="365760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H5Fcreate §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H5Fclose §</a:t>
            </a:r>
          </a:p>
          <a:p>
            <a:pPr marL="285750" indent="-285750">
              <a:buFont typeface="Arial" charset="0"/>
              <a:buChar char="•"/>
            </a:pP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H5Gcreate §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H5Gclose §</a:t>
            </a:r>
          </a:p>
          <a:p>
            <a:pPr marL="285750" indent="-285750">
              <a:buFont typeface="Arial" charset="0"/>
              <a:buChar char="•"/>
            </a:pPr>
            <a:endParaRPr lang="en-US" sz="2000" dirty="0"/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H5Screate_simple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H5Sselect_hypersla</a:t>
            </a:r>
            <a:endParaRPr lang="en-US" sz="2000" dirty="0"/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H5Sclose</a:t>
            </a:r>
          </a:p>
          <a:p>
            <a:pPr marL="285750" indent="-285750">
              <a:buFont typeface="Arial" charset="0"/>
              <a:buChar char="•"/>
            </a:pPr>
            <a:endParaRPr lang="en-US" sz="2000" dirty="0"/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H5Acreate §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H5Awrite §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H5Aclose §</a:t>
            </a:r>
          </a:p>
          <a:p>
            <a:pPr marL="285750" indent="-285750">
              <a:buFont typeface="Arial" charset="0"/>
              <a:buChar char="•"/>
            </a:pPr>
            <a:endParaRPr lang="en-US" sz="2000" dirty="0"/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H5Dcreate §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H5Dwrite §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H5Dclose §</a:t>
            </a:r>
          </a:p>
          <a:p>
            <a:pPr marL="285750" indent="-285750">
              <a:buFont typeface="Arial" charset="0"/>
              <a:buChar char="•"/>
            </a:pP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H5Pclose §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H5Pcreate §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4998146" y="3502431"/>
            <a:ext cx="3795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§ FF version of APIs is used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1" y="4396502"/>
            <a:ext cx="90677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Three steps in </a:t>
            </a:r>
            <a:r>
              <a:rPr lang="en-US" dirty="0" smtClean="0"/>
              <a:t>CLAMR IO </a:t>
            </a:r>
            <a:r>
              <a:rPr lang="en-US" dirty="0"/>
              <a:t>for each time step:</a:t>
            </a:r>
          </a:p>
          <a:p>
            <a:pPr marL="971550" lvl="1" indent="-514350">
              <a:buFontTx/>
              <a:buAutoNum type="arabicPeriod"/>
            </a:pPr>
            <a:r>
              <a:rPr lang="en-US" dirty="0"/>
              <a:t>Create file – creates groups (</a:t>
            </a:r>
            <a:r>
              <a:rPr lang="en-US" sz="2000" i="1" dirty="0" err="1"/>
              <a:t>store_begin</a:t>
            </a:r>
            <a:r>
              <a:rPr lang="en-US" dirty="0"/>
              <a:t>)</a:t>
            </a:r>
          </a:p>
          <a:p>
            <a:pPr marL="971550" lvl="1" indent="-514350">
              <a:buAutoNum type="arabicPeriod"/>
            </a:pPr>
            <a:r>
              <a:rPr lang="en-US" dirty="0"/>
              <a:t>Write data to file </a:t>
            </a:r>
            <a:r>
              <a:rPr lang="en-US" sz="2000" dirty="0"/>
              <a:t>(</a:t>
            </a:r>
            <a:r>
              <a:rPr lang="en-US" sz="2000" i="1" dirty="0" err="1"/>
              <a:t>store_MallocPlus</a:t>
            </a:r>
            <a:r>
              <a:rPr lang="en-US" sz="2000" dirty="0"/>
              <a:t>)</a:t>
            </a:r>
          </a:p>
          <a:p>
            <a:pPr marL="971550" lvl="1" indent="-514350">
              <a:buFontTx/>
              <a:buAutoNum type="arabicPeriod"/>
            </a:pPr>
            <a:r>
              <a:rPr lang="en-US" dirty="0"/>
              <a:t>Close file – close groups (</a:t>
            </a:r>
            <a:r>
              <a:rPr lang="en-US" sz="2000" i="1" dirty="0" err="1"/>
              <a:t>store_end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Note: Chunking of the datasets is not implemented.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94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222" y="152400"/>
            <a:ext cx="7845777" cy="533400"/>
          </a:xfrm>
        </p:spPr>
        <p:txBody>
          <a:bodyPr/>
          <a:lstStyle/>
          <a:p>
            <a:r>
              <a:rPr lang="en-US" dirty="0" smtClean="0"/>
              <a:t>Preliminary Benchmark Results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2017 </a:t>
            </a:r>
            <a:r>
              <a:rPr lang="en-US" dirty="0"/>
              <a:t>The HDF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465E7A-C1F6-F240-9A4B-3C235A72DA0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62" y="1340850"/>
            <a:ext cx="7029014" cy="46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02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222" y="152400"/>
            <a:ext cx="7845777" cy="533400"/>
          </a:xfrm>
        </p:spPr>
        <p:txBody>
          <a:bodyPr/>
          <a:lstStyle/>
          <a:p>
            <a:r>
              <a:rPr lang="en-US" dirty="0" smtClean="0"/>
              <a:t>Preliminary Benchmark Results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2017 </a:t>
            </a:r>
            <a:r>
              <a:rPr lang="en-US" dirty="0"/>
              <a:t>The HDF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465E7A-C1F6-F240-9A4B-3C235A72DA0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1742" y="5583210"/>
            <a:ext cx="8404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Uses a single </a:t>
            </a:r>
            <a:r>
              <a:rPr lang="en-US" dirty="0" err="1" smtClean="0"/>
              <a:t>dkey</a:t>
            </a:r>
            <a:r>
              <a:rPr lang="en-US" dirty="0" smtClean="0"/>
              <a:t>, mapping to a single service thread at the server.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150" y="1172071"/>
            <a:ext cx="5549308" cy="441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26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G Template.v1.2">
  <a:themeElements>
    <a:clrScheme name="TH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0FF"/>
      </a:accent1>
      <a:accent2>
        <a:srgbClr val="BF0000"/>
      </a:accent2>
      <a:accent3>
        <a:srgbClr val="00B050"/>
      </a:accent3>
      <a:accent4>
        <a:srgbClr val="7030A0"/>
      </a:accent4>
      <a:accent5>
        <a:srgbClr val="548DD4"/>
      </a:accent5>
      <a:accent6>
        <a:srgbClr val="FFC000"/>
      </a:accent6>
      <a:hlink>
        <a:srgbClr val="4F81BD"/>
      </a:hlink>
      <a:folHlink>
        <a:srgbClr val="953734"/>
      </a:folHlink>
    </a:clrScheme>
    <a:fontScheme name="THG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esentation on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on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on product or service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37E13474EE384DA80151C33A568A53" ma:contentTypeVersion="0" ma:contentTypeDescription="Create a new document." ma:contentTypeScope="" ma:versionID="b0425453178e3af1d6fb6c9025de0c9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3DE290-2E57-400E-B652-50BA16441C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D82B5E7-FBD4-46DA-883F-B6AA84DE6AFA}">
  <ds:schemaRefs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625A82E-3A63-4652-8A5D-4B5BB7BF37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2958</TotalTime>
  <Words>140</Words>
  <Application>Microsoft Macintosh PowerPoint</Application>
  <PresentationFormat>On-screen Show (4:3)</PresentationFormat>
  <Paragraphs>53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Garamond</vt:lpstr>
      <vt:lpstr>Times New Roman</vt:lpstr>
      <vt:lpstr>Arial</vt:lpstr>
      <vt:lpstr>THG Template.v1.2</vt:lpstr>
      <vt:lpstr>Application</vt:lpstr>
      <vt:lpstr>Application</vt:lpstr>
      <vt:lpstr>Preliminary Benchmark Results</vt:lpstr>
      <vt:lpstr>Preliminary Benchmark Results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Q6 Roadmap – Application</dc:title>
  <cp:lastModifiedBy>Scot Breitenfeld</cp:lastModifiedBy>
  <cp:revision>29</cp:revision>
  <dcterms:modified xsi:type="dcterms:W3CDTF">2017-05-18T14:43:45Z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0x0101004B37E13474EE384DA80151C33A568A53</vt:lpwstr>
  </property>
</Properties>
</file>