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4"/>
  </p:sldMasterIdLst>
  <p:notesMasterIdLst>
    <p:notesMasterId r:id="rId11"/>
  </p:notesMasterIdLst>
  <p:handoutMasterIdLst>
    <p:handoutMasterId r:id="rId12"/>
  </p:handoutMasterIdLst>
  <p:sldIdLst>
    <p:sldId id="362" r:id="rId5"/>
    <p:sldId id="363" r:id="rId6"/>
    <p:sldId id="364" r:id="rId7"/>
    <p:sldId id="367" r:id="rId8"/>
    <p:sldId id="368" r:id="rId9"/>
    <p:sldId id="365" r:id="rId10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6">
          <p15:clr>
            <a:srgbClr val="A4A3A4"/>
          </p15:clr>
        </p15:guide>
        <p15:guide id="2" pos="226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7"/>
    <p:restoredTop sz="94728"/>
  </p:normalViewPr>
  <p:slideViewPr>
    <p:cSldViewPr snapToGrid="0">
      <p:cViewPr varScale="1">
        <p:scale>
          <a:sx n="102" d="100"/>
          <a:sy n="102" d="100"/>
        </p:scale>
        <p:origin x="313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76"/>
        <p:guide pos="226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400">
                <a:latin typeface="+mn-lt"/>
              </a:rPr>
              <a:t>Copyright © 2010 The HDF Group.</a:t>
            </a:r>
          </a:p>
          <a:p>
            <a:r>
              <a:rPr lang="en-US" sz="1400">
                <a:latin typeface="+mn-lt"/>
              </a:rPr>
              <a:t>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05E29-C357-4C42-9BC7-4FA4B5AD398B}" type="slidenum">
              <a:rPr lang="en-US" sz="1400" smtClean="0">
                <a:latin typeface="+mn-lt"/>
              </a:rPr>
              <a:pPr/>
              <a:t>‹#›</a:t>
            </a:fld>
            <a:endParaRPr lang="en-US" sz="1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hyperlink" Target="http://www.hdfgroup.org/HDF5/doc/Copyright.html" TargetMode="Externa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9138" y="4487863"/>
            <a:ext cx="5749925" cy="4252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5118100" cy="608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>
                <a:latin typeface="+mn-lt"/>
              </a:defRPr>
            </a:lvl1pPr>
          </a:lstStyle>
          <a:p>
            <a:r>
              <a:rPr lang="en-US" sz="1100"/>
              <a:t>Copyright © 2013 The HDF Group. All rights reserved. This document is part of HDF5. For HDF5 copyright and license information, see this page on The HDF Group website: </a:t>
            </a:r>
            <a:r>
              <a:rPr lang="en-US" sz="1100" u="sng">
                <a:hlinkClick r:id="rId2"/>
              </a:rPr>
              <a:t>http://www.hdfgroup.org/HDF5/doc/Copyright.html</a:t>
            </a:r>
            <a:r>
              <a:rPr lang="en-US" sz="1100"/>
              <a:t>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718300" y="8974138"/>
            <a:ext cx="468313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00">
                <a:latin typeface="+mn-lt"/>
              </a:defRPr>
            </a:lvl1pPr>
          </a:lstStyle>
          <a:p>
            <a:fld id="{199AFF83-E7C7-45C2-A1B8-C2E047EB4F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999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5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13" y="152400"/>
            <a:ext cx="966787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1371600" y="228600"/>
            <a:ext cx="2133600" cy="323165"/>
          </a:xfrm>
          <a:prstGeom prst="rect">
            <a:avLst/>
          </a:prstGeom>
          <a:noFill/>
        </p:spPr>
        <p:txBody>
          <a:bodyPr wrap="square" bIns="0" anchor="b" anchorCtr="0">
            <a:spAutoFit/>
          </a:bodyPr>
          <a:lstStyle/>
          <a:p>
            <a:pPr algn="l">
              <a:defRPr/>
            </a:pPr>
            <a:r>
              <a:rPr lang="en-US" sz="1800" b="1">
                <a:effectLst/>
                <a:latin typeface="+mj-lt"/>
                <a:ea typeface="+mn-ea"/>
                <a:cs typeface="Arial" pitchFamily="34" charset="0"/>
              </a:rPr>
              <a:t>The HDF Group</a:t>
            </a:r>
          </a:p>
        </p:txBody>
      </p:sp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057400"/>
          </a:xfrm>
        </p:spPr>
        <p:txBody>
          <a:bodyPr anchor="t"/>
          <a:lstStyle>
            <a:lvl1pPr>
              <a:defRPr sz="4800"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4196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Rectangle 105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294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2015 The HDF Group</a:t>
            </a:r>
          </a:p>
        </p:txBody>
      </p:sp>
      <p:sp>
        <p:nvSpPr>
          <p:cNvPr id="18" name="Rectangle 105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294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fld id="{4B465E7A-C1F6-F240-9A4B-3C235A72D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053"/>
          <p:cNvSpPr txBox="1">
            <a:spLocks noChangeArrowheads="1"/>
          </p:cNvSpPr>
          <p:nvPr userDrawn="1"/>
        </p:nvSpPr>
        <p:spPr bwMode="auto">
          <a:xfrm>
            <a:off x="7848600" y="66294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1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>
              <a:defRPr/>
            </a:pPr>
            <a:r>
              <a:rPr lang="en-US" sz="900">
                <a:latin typeface="+mn-lt"/>
                <a:ea typeface="+mn-ea"/>
              </a:rPr>
              <a:t>www.hdfgroup.org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10400" cy="5334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2015 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5"/>
          <p:cNvSpPr>
            <a:spLocks noGrp="1"/>
          </p:cNvSpPr>
          <p:nvPr>
            <p:ph sz="quarter" idx="13"/>
          </p:nvPr>
        </p:nvSpPr>
        <p:spPr>
          <a:xfrm>
            <a:off x="914400" y="1600200"/>
            <a:ext cx="7315200" cy="4572000"/>
          </a:xfrm>
        </p:spPr>
        <p:txBody>
          <a:bodyPr/>
          <a:lstStyle>
            <a:lvl1pPr>
              <a:defRPr sz="3200"/>
            </a:lvl1pPr>
            <a:lvl3pPr>
              <a:defRPr sz="2400"/>
            </a:lvl3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356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Gener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10400" cy="5334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2015 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163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 Gener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10400" cy="5334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2015 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90600"/>
            <a:ext cx="8458200" cy="2667000"/>
          </a:xfrm>
        </p:spPr>
        <p:txBody>
          <a:bodyPr/>
          <a:lstStyle>
            <a:lvl1pPr>
              <a:defRPr sz="3200"/>
            </a:lvl1pPr>
            <a:lvl3pPr>
              <a:defRPr sz="2400"/>
            </a:lvl3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810000"/>
            <a:ext cx="8458200" cy="2667000"/>
          </a:xfrm>
        </p:spPr>
        <p:txBody>
          <a:bodyPr/>
          <a:lstStyle>
            <a:lvl1pPr>
              <a:defRPr sz="3200"/>
            </a:lvl1pPr>
            <a:lvl3pPr>
              <a:defRPr sz="2400"/>
            </a:lvl3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885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 De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2015 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52400"/>
            <a:ext cx="7620000" cy="5334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The Problem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1600200"/>
            <a:ext cx="1600200" cy="609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en-US"/>
              <a:t>Problem: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914400" y="2514600"/>
            <a:ext cx="7315200" cy="3657600"/>
          </a:xfrm>
        </p:spPr>
        <p:txBody>
          <a:bodyPr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/>
              <a:t>&lt;Define the user’s or customer’s problem in this space.&gt;</a:t>
            </a:r>
          </a:p>
        </p:txBody>
      </p:sp>
    </p:spTree>
    <p:extLst>
      <p:ext uri="{BB962C8B-B14F-4D97-AF65-F5344CB8AC3E}">
        <p14:creationId xmlns:p14="http://schemas.microsoft.com/office/powerpoint/2010/main" val="204648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roach/Solution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2015 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52400"/>
            <a:ext cx="7620000" cy="5334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The Approach/Solution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1600200"/>
            <a:ext cx="4572000" cy="609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en-US"/>
              <a:t>Approach/Solution: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914400" y="2514600"/>
            <a:ext cx="7315200" cy="3657600"/>
          </a:xfrm>
        </p:spPr>
        <p:txBody>
          <a:bodyPr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/>
              <a:t>&lt;Describe our approach to solving the problem or a solution we developed to solve the problem.&gt;</a:t>
            </a:r>
          </a:p>
        </p:txBody>
      </p:sp>
    </p:spTree>
    <p:extLst>
      <p:ext uri="{BB962C8B-B14F-4D97-AF65-F5344CB8AC3E}">
        <p14:creationId xmlns:p14="http://schemas.microsoft.com/office/powerpoint/2010/main" val="386789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eg"/><Relationship Id="rId9" Type="http://schemas.openxmlformats.org/officeDocument/2006/relationships/image" Target="../media/image2.jpeg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99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818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1050" descr="hdf 0line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762000"/>
            <a:ext cx="9144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52400"/>
            <a:ext cx="701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893" name="Rectangle 105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294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2015 The HDF Group</a:t>
            </a:r>
          </a:p>
        </p:txBody>
      </p:sp>
      <p:sp>
        <p:nvSpPr>
          <p:cNvPr id="36895" name="Rectangle 105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294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fld id="{4B465E7A-C1F6-F240-9A4B-3C235A72DA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53"/>
          <p:cNvSpPr txBox="1">
            <a:spLocks noChangeArrowheads="1"/>
          </p:cNvSpPr>
          <p:nvPr/>
        </p:nvSpPr>
        <p:spPr bwMode="auto">
          <a:xfrm>
            <a:off x="7848600" y="66294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1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>
              <a:defRPr/>
            </a:pPr>
            <a:r>
              <a:rPr lang="en-US" sz="900">
                <a:latin typeface="+mn-lt"/>
                <a:ea typeface="+mn-ea"/>
              </a:rPr>
              <a:t>www.hdfgroup.org</a:t>
            </a:r>
          </a:p>
        </p:txBody>
      </p:sp>
      <p:pic>
        <p:nvPicPr>
          <p:cNvPr id="1034" name="Picture 105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4813" y="152400"/>
            <a:ext cx="966787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9" r:id="rId2"/>
    <p:sldLayoutId id="2147483758" r:id="rId3"/>
    <p:sldLayoutId id="2147483760" r:id="rId4"/>
    <p:sldLayoutId id="2147483761" r:id="rId5"/>
    <p:sldLayoutId id="2147483762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j-lt"/>
          <a:ea typeface="Arial" charset="0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rgbClr val="000000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800">
          <a:solidFill>
            <a:srgbClr val="000000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itbucket.hdfgroup.org/projects/FFWD2/repos/clamr/browse?at=refs%2Fheads%2Fhdf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222" y="152400"/>
            <a:ext cx="7845777" cy="533400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2016 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0" y="865482"/>
            <a:ext cx="9144000" cy="5672666"/>
          </a:xfrm>
        </p:spPr>
        <p:txBody>
          <a:bodyPr/>
          <a:lstStyle/>
          <a:p>
            <a:pPr marL="0" lvl="1" indent="0" fontAlgn="auto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u="sng" dirty="0" smtClean="0"/>
              <a:t>Application</a:t>
            </a:r>
            <a:endParaRPr lang="en-US" u="sng" dirty="0"/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CLAMR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/>
              <a:t>el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n-US" dirty="0"/>
              <a:t>-Based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/>
              <a:t>daptive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dirty="0"/>
              <a:t>esh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 smtClean="0"/>
              <a:t>efinement)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Repository</a:t>
            </a: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endParaRPr lang="en-US" dirty="0">
              <a:hlinkClick r:id="rId2"/>
            </a:endParaRP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1600" dirty="0" smtClean="0">
                <a:hlinkClick r:id="rId2"/>
              </a:rPr>
              <a:t>https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bitbucket.hdfgroup.org/projects/FFWD2/repos/clamr/browse?at=refs%2Fheads%2Fhdf5</a:t>
            </a:r>
            <a:endParaRPr lang="en-US" sz="1600" dirty="0" smtClean="0"/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dirty="0"/>
              <a:t>	</a:t>
            </a:r>
          </a:p>
          <a:p>
            <a:pPr marL="514350" marR="0" lvl="1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smtClean="0"/>
              <a:t>Branch: </a:t>
            </a:r>
            <a:r>
              <a:rPr lang="en-US" sz="2400" i="1" dirty="0" smtClean="0"/>
              <a:t>hdf5-ff</a:t>
            </a:r>
          </a:p>
          <a:p>
            <a:pPr marL="914400" lvl="2" indent="-514350" fontAlgn="auto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000" dirty="0"/>
              <a:t>Setting </a:t>
            </a:r>
            <a:r>
              <a:rPr lang="en-US" sz="2000" dirty="0" err="1"/>
              <a:t>cmake</a:t>
            </a:r>
            <a:r>
              <a:rPr lang="en-US" sz="2000" dirty="0"/>
              <a:t> option, </a:t>
            </a:r>
            <a:r>
              <a:rPr lang="en-US" sz="2000" dirty="0">
                <a:solidFill>
                  <a:srgbClr val="C00000"/>
                </a:solidFill>
              </a:rPr>
              <a:t>-DHDF5_DIR=</a:t>
            </a:r>
            <a:r>
              <a:rPr lang="en-US" sz="2000" dirty="0">
                <a:solidFill>
                  <a:schemeClr val="tx1"/>
                </a:solidFill>
              </a:rPr>
              <a:t>, enables HDF5 (i.e. defines HAVE_HDF5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dirty="0" smtClean="0"/>
          </a:p>
          <a:p>
            <a:pPr marL="914400" lvl="2" indent="-514350" fontAlgn="auto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000" dirty="0" smtClean="0"/>
              <a:t>Single source base for both FF HDF5 and non-FF HDF5.</a:t>
            </a:r>
          </a:p>
          <a:p>
            <a:pPr marL="914400" lvl="2" indent="-514350" fontAlgn="auto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000" dirty="0" smtClean="0"/>
              <a:t>Definition 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HDF5_FF</a:t>
            </a:r>
            <a:r>
              <a:rPr lang="en-US" sz="2000" dirty="0" smtClean="0"/>
              <a:t> determines if using FF HDF5 or non-FF HDF5.</a:t>
            </a:r>
          </a:p>
          <a:p>
            <a:pPr marL="914400" lvl="2" indent="-514350" fontAlgn="auto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endParaRPr lang="en-US" sz="2000" dirty="0" smtClean="0"/>
          </a:p>
          <a:p>
            <a:pPr marL="514350" marR="0" lvl="1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smtClean="0"/>
              <a:t>Bulk of HDF5</a:t>
            </a:r>
            <a:r>
              <a:rPr lang="en-US" sz="2400" dirty="0" smtClean="0"/>
              <a:t> code additions made to </a:t>
            </a:r>
            <a:r>
              <a:rPr lang="en-US" sz="2400" i="1" dirty="0" smtClean="0"/>
              <a:t>crux/</a:t>
            </a:r>
            <a:r>
              <a:rPr lang="en-US" sz="2400" i="1" dirty="0" err="1" smtClean="0"/>
              <a:t>crux.cpp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400" dirty="0" smtClean="0"/>
              <a:t>Created </a:t>
            </a:r>
            <a:r>
              <a:rPr lang="en-US" sz="2400" dirty="0"/>
              <a:t>HDF5 File </a:t>
            </a:r>
            <a:r>
              <a:rPr lang="en-US" sz="2400" dirty="0" smtClean="0"/>
              <a:t>Structure</a:t>
            </a:r>
          </a:p>
          <a:p>
            <a:pPr marL="914400" lvl="2" indent="-514350" fontAlgn="auto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000" dirty="0" smtClean="0"/>
              <a:t>CLAMR </a:t>
            </a:r>
            <a:r>
              <a:rPr lang="en-US" sz="2000" dirty="0" smtClean="0"/>
              <a:t>developers have approved data structure</a:t>
            </a:r>
            <a:endParaRPr lang="en-US" sz="2000" dirty="0"/>
          </a:p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41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222" y="152400"/>
            <a:ext cx="7845777" cy="533400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2016 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23" name="Group 122"/>
          <p:cNvGrpSpPr/>
          <p:nvPr/>
        </p:nvGrpSpPr>
        <p:grpSpPr>
          <a:xfrm>
            <a:off x="182880" y="952500"/>
            <a:ext cx="9060014" cy="5112779"/>
            <a:chOff x="1247478" y="-107574"/>
            <a:chExt cx="10920115" cy="6713873"/>
          </a:xfrm>
        </p:grpSpPr>
        <p:grpSp>
          <p:nvGrpSpPr>
            <p:cNvPr id="7" name="Group 6"/>
            <p:cNvGrpSpPr/>
            <p:nvPr/>
          </p:nvGrpSpPr>
          <p:grpSpPr>
            <a:xfrm>
              <a:off x="4740429" y="-107574"/>
              <a:ext cx="1267241" cy="620522"/>
              <a:chOff x="472611" y="49334"/>
              <a:chExt cx="1267241" cy="62052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72611" y="246580"/>
                <a:ext cx="226031" cy="226031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1876" y="49334"/>
                <a:ext cx="620522" cy="620522"/>
              </a:xfrm>
              <a:prstGeom prst="rect">
                <a:avLst/>
              </a:prstGeom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1422136" y="142284"/>
                <a:ext cx="3177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/>
                  <a:t>/</a:t>
                </a:r>
                <a:endParaRPr lang="en-US" sz="2400" b="1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247478" y="1054685"/>
              <a:ext cx="1975068" cy="620522"/>
              <a:chOff x="1422398" y="802460"/>
              <a:chExt cx="1975068" cy="620522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1422398" y="802460"/>
                <a:ext cx="949787" cy="620522"/>
                <a:chOff x="472611" y="49334"/>
                <a:chExt cx="949787" cy="620522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472611" y="246580"/>
                  <a:ext cx="226031" cy="226031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  <a:effectLst>
                  <a:outerShdw blurRad="25400" dist="38100" dir="18900000" algn="b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2060"/>
                    </a:solidFill>
                  </a:endParaRPr>
                </a:p>
              </p:txBody>
            </p:sp>
            <p:pic>
              <p:nvPicPr>
                <p:cNvPr id="15" name="Picture 1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1876" y="49334"/>
                  <a:ext cx="620522" cy="620522"/>
                </a:xfrm>
                <a:prstGeom prst="rect">
                  <a:avLst/>
                </a:prstGeom>
              </p:spPr>
            </p:pic>
          </p:grpSp>
          <p:sp>
            <p:nvSpPr>
              <p:cNvPr id="13" name="TextBox 12"/>
              <p:cNvSpPr txBox="1"/>
              <p:nvPr/>
            </p:nvSpPr>
            <p:spPr>
              <a:xfrm>
                <a:off x="2372185" y="881888"/>
                <a:ext cx="10252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/</a:t>
                </a:r>
                <a:r>
                  <a:rPr lang="en-US" sz="2400" b="1" dirty="0" err="1" smtClean="0"/>
                  <a:t>clamr</a:t>
                </a:r>
                <a:endParaRPr lang="en-US" sz="2400" b="1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197771" y="1652876"/>
              <a:ext cx="3809899" cy="461665"/>
              <a:chOff x="2197771" y="1329361"/>
              <a:chExt cx="3809899" cy="461665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5419" y="1374023"/>
                <a:ext cx="405818" cy="405818"/>
              </a:xfrm>
              <a:prstGeom prst="rect">
                <a:avLst/>
              </a:prstGeom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8" name="Rectangle 17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46763B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81237" y="1329361"/>
                <a:ext cx="31264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/>
                  <a:t>bootstrap_double_vals</a:t>
                </a:r>
                <a:endParaRPr lang="en-US" sz="2400" b="1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197771" y="2119213"/>
              <a:ext cx="3263724" cy="461665"/>
              <a:chOff x="2197771" y="1329361"/>
              <a:chExt cx="3263724" cy="461665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5419" y="1374023"/>
                <a:ext cx="405818" cy="405818"/>
              </a:xfrm>
              <a:prstGeom prst="rect">
                <a:avLst/>
              </a:prstGeom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22" name="Rectangle 21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46763B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881237" y="1329361"/>
                <a:ext cx="25802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/>
                  <a:t>bootstrap_int_vals</a:t>
                </a:r>
                <a:endParaRPr lang="en-US" sz="2400" b="1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7782675" y="1355649"/>
              <a:ext cx="4384918" cy="606238"/>
              <a:chOff x="2197771" y="1248775"/>
              <a:chExt cx="4384918" cy="606238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477489" y="1248775"/>
                <a:ext cx="4105200" cy="606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/>
                  <a:t>mesh_double_vals</a:t>
                </a:r>
                <a:r>
                  <a:rPr lang="en-US" sz="2400" b="1" dirty="0" smtClean="0"/>
                  <a:t> (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attr</a:t>
                </a:r>
                <a:r>
                  <a:rPr lang="en-US" sz="2400" b="1" dirty="0" smtClean="0"/>
                  <a:t>.)</a:t>
                </a:r>
                <a:endParaRPr lang="en-US" sz="2400" b="1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7791495" y="1965134"/>
              <a:ext cx="943474" cy="461665"/>
              <a:chOff x="2197771" y="1329361"/>
              <a:chExt cx="943474" cy="461665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5419" y="1374023"/>
                <a:ext cx="405818" cy="405818"/>
              </a:xfrm>
              <a:prstGeom prst="rect">
                <a:avLst/>
              </a:prstGeom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30" name="Rectangle 29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46763B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881237" y="1329361"/>
                <a:ext cx="2600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/>
                  <a:t>i</a:t>
                </a:r>
                <a:endParaRPr lang="en-US" sz="2400" b="1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7791495" y="2468140"/>
              <a:ext cx="946680" cy="461665"/>
              <a:chOff x="2197771" y="1329361"/>
              <a:chExt cx="946680" cy="461665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5419" y="1374023"/>
                <a:ext cx="405818" cy="405818"/>
              </a:xfrm>
              <a:prstGeom prst="rect">
                <a:avLst/>
              </a:prstGeom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34" name="Rectangle 33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46763B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881237" y="1329361"/>
                <a:ext cx="2632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/>
                  <a:t>j</a:t>
                </a:r>
                <a:endParaRPr lang="en-US" sz="2400" b="1" dirty="0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7782675" y="3008226"/>
              <a:ext cx="1471695" cy="461665"/>
              <a:chOff x="2197771" y="1329361"/>
              <a:chExt cx="1471695" cy="461665"/>
            </a:xfrm>
          </p:grpSpPr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5419" y="1374023"/>
                <a:ext cx="405818" cy="405818"/>
              </a:xfrm>
              <a:prstGeom prst="rect">
                <a:avLst/>
              </a:prstGeom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38" name="Rectangle 37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46763B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881237" y="1329361"/>
                <a:ext cx="7882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level</a:t>
                </a:r>
                <a:endParaRPr lang="en-US" sz="2400" b="1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7791495" y="3494961"/>
              <a:ext cx="3435951" cy="461665"/>
              <a:chOff x="2197771" y="1329361"/>
              <a:chExt cx="3435951" cy="461665"/>
            </a:xfrm>
          </p:grpSpPr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5419" y="1374023"/>
                <a:ext cx="405818" cy="405818"/>
              </a:xfrm>
              <a:prstGeom prst="rect">
                <a:avLst/>
              </a:prstGeom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42" name="Rectangle 41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46763B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881237" y="1329361"/>
                <a:ext cx="27524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/>
                  <a:t>m</a:t>
                </a:r>
                <a:r>
                  <a:rPr lang="en-US" sz="2400" b="1" dirty="0" err="1" smtClean="0"/>
                  <a:t>esh_cpu_counters</a:t>
                </a:r>
                <a:endParaRPr lang="en-US" sz="2400" b="1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7782675" y="3997967"/>
              <a:ext cx="3145487" cy="461665"/>
              <a:chOff x="2197771" y="1329361"/>
              <a:chExt cx="3145487" cy="461665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5419" y="1374023"/>
                <a:ext cx="405818" cy="405818"/>
              </a:xfrm>
              <a:prstGeom prst="rect">
                <a:avLst/>
              </a:prstGeom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46" name="Rectangle 45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46763B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881237" y="1329361"/>
                <a:ext cx="24620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/>
                  <a:t>m</a:t>
                </a:r>
                <a:r>
                  <a:rPr lang="en-US" sz="2400" b="1" dirty="0" err="1" smtClean="0"/>
                  <a:t>esh_cpu_timers</a:t>
                </a:r>
                <a:endParaRPr lang="en-US" sz="2400" b="1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7791495" y="5024918"/>
              <a:ext cx="3163119" cy="461665"/>
              <a:chOff x="2197771" y="1329361"/>
              <a:chExt cx="3163119" cy="461665"/>
            </a:xfrm>
          </p:grpSpPr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5419" y="1374023"/>
                <a:ext cx="405818" cy="405818"/>
              </a:xfrm>
              <a:prstGeom prst="rect">
                <a:avLst/>
              </a:prstGeom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50" name="Rectangle 49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46763B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881237" y="1329361"/>
                <a:ext cx="24796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/>
                  <a:t>m</a:t>
                </a:r>
                <a:r>
                  <a:rPr lang="en-US" sz="2400" b="1" dirty="0" err="1" smtClean="0"/>
                  <a:t>esh_gpu_timers</a:t>
                </a:r>
                <a:endParaRPr lang="en-US" sz="2400" b="1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7782675" y="5604710"/>
              <a:ext cx="3329511" cy="461665"/>
              <a:chOff x="2197771" y="1329361"/>
              <a:chExt cx="3329511" cy="461665"/>
            </a:xfrm>
          </p:grpSpPr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5419" y="1374023"/>
                <a:ext cx="405818" cy="405818"/>
              </a:xfrm>
              <a:prstGeom prst="rect">
                <a:avLst/>
              </a:prstGeom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54" name="Rectangle 53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46763B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881237" y="1329361"/>
                <a:ext cx="26460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/>
                  <a:t>mesh_int_dist_vals</a:t>
                </a:r>
                <a:endParaRPr lang="en-US" sz="2400" b="1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7782675" y="4500973"/>
              <a:ext cx="3453583" cy="461665"/>
              <a:chOff x="2197771" y="1329361"/>
              <a:chExt cx="3453583" cy="461665"/>
            </a:xfrm>
          </p:grpSpPr>
          <p:pic>
            <p:nvPicPr>
              <p:cNvPr id="57" name="Picture 5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5419" y="1374023"/>
                <a:ext cx="405818" cy="405818"/>
              </a:xfrm>
              <a:prstGeom prst="rect">
                <a:avLst/>
              </a:prstGeom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58" name="Rectangle 57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46763B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2881237" y="1329361"/>
                <a:ext cx="27701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/>
                  <a:t>mesh_gpu_counters</a:t>
                </a:r>
                <a:endParaRPr lang="en-US" sz="2400" b="1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7782675" y="6144634"/>
              <a:ext cx="2707738" cy="461665"/>
              <a:chOff x="2197771" y="1329361"/>
              <a:chExt cx="2707738" cy="461665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5419" y="1374023"/>
                <a:ext cx="405818" cy="405818"/>
              </a:xfrm>
              <a:prstGeom prst="rect">
                <a:avLst/>
              </a:prstGeom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46763B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2881237" y="1329361"/>
                <a:ext cx="20242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/>
                  <a:t>mesh_int_vals</a:t>
                </a:r>
                <a:endParaRPr lang="en-US" sz="2400" b="1" dirty="0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6810694" y="830272"/>
              <a:ext cx="1961602" cy="620522"/>
              <a:chOff x="6864456" y="605215"/>
              <a:chExt cx="1961602" cy="620522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6864456" y="605215"/>
                <a:ext cx="949787" cy="620522"/>
                <a:chOff x="472611" y="49334"/>
                <a:chExt cx="949787" cy="620522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472611" y="246580"/>
                  <a:ext cx="226031" cy="226031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  <a:effectLst>
                  <a:outerShdw blurRad="25400" dist="38100" dir="18900000" algn="b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2060"/>
                    </a:solidFill>
                  </a:endParaRPr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1876" y="49334"/>
                  <a:ext cx="620522" cy="620522"/>
                </a:xfrm>
                <a:prstGeom prst="rect">
                  <a:avLst/>
                </a:prstGeom>
              </p:spPr>
            </p:pic>
          </p:grpSp>
          <p:sp>
            <p:nvSpPr>
              <p:cNvPr id="66" name="TextBox 65"/>
              <p:cNvSpPr txBox="1"/>
              <p:nvPr/>
            </p:nvSpPr>
            <p:spPr>
              <a:xfrm>
                <a:off x="7814243" y="676948"/>
                <a:ext cx="10118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/mesh</a:t>
                </a:r>
                <a:endParaRPr lang="en-US" sz="2400" b="1" dirty="0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1319278" y="2650872"/>
              <a:ext cx="1831467" cy="620522"/>
              <a:chOff x="1422398" y="2284879"/>
              <a:chExt cx="1831467" cy="620522"/>
            </a:xfrm>
          </p:grpSpPr>
          <p:grpSp>
            <p:nvGrpSpPr>
              <p:cNvPr id="70" name="Group 69"/>
              <p:cNvGrpSpPr/>
              <p:nvPr/>
            </p:nvGrpSpPr>
            <p:grpSpPr>
              <a:xfrm>
                <a:off x="1422398" y="2284879"/>
                <a:ext cx="949787" cy="620522"/>
                <a:chOff x="472611" y="49334"/>
                <a:chExt cx="949787" cy="620522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472611" y="246580"/>
                  <a:ext cx="226031" cy="226031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  <a:effectLst>
                  <a:outerShdw blurRad="25400" dist="38100" dir="18900000" algn="b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2060"/>
                    </a:solidFill>
                  </a:endParaRPr>
                </a:p>
              </p:txBody>
            </p:sp>
            <p:pic>
              <p:nvPicPr>
                <p:cNvPr id="73" name="Picture 7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01876" y="49334"/>
                  <a:ext cx="620522" cy="620522"/>
                </a:xfrm>
                <a:prstGeom prst="rect">
                  <a:avLst/>
                </a:prstGeom>
              </p:spPr>
            </p:pic>
          </p:grpSp>
          <p:sp>
            <p:nvSpPr>
              <p:cNvPr id="71" name="TextBox 70"/>
              <p:cNvSpPr txBox="1"/>
              <p:nvPr/>
            </p:nvSpPr>
            <p:spPr>
              <a:xfrm>
                <a:off x="2310786" y="2316177"/>
                <a:ext cx="9430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/state</a:t>
                </a:r>
                <a:endParaRPr lang="en-US" sz="2400" b="1" dirty="0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2200272" y="3171825"/>
              <a:ext cx="3853432" cy="606238"/>
              <a:chOff x="2197771" y="1237058"/>
              <a:chExt cx="3853432" cy="606238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421302" y="1237058"/>
                <a:ext cx="3629901" cy="606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/>
                  <a:t>state_long_vals</a:t>
                </a:r>
                <a:r>
                  <a:rPr lang="en-US" sz="2400" b="1" dirty="0" smtClean="0"/>
                  <a:t> (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attr</a:t>
                </a:r>
                <a:r>
                  <a:rPr lang="en-US" sz="2400" b="1" dirty="0" smtClean="0"/>
                  <a:t>.)</a:t>
                </a:r>
                <a:endParaRPr lang="en-US" sz="2400" b="1" dirty="0"/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2215183" y="3762451"/>
              <a:ext cx="1062096" cy="461665"/>
              <a:chOff x="2197771" y="1329361"/>
              <a:chExt cx="1062096" cy="461665"/>
            </a:xfrm>
          </p:grpSpPr>
          <p:pic>
            <p:nvPicPr>
              <p:cNvPr id="79" name="Picture 7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5419" y="1374023"/>
                <a:ext cx="405818" cy="405818"/>
              </a:xfrm>
              <a:prstGeom prst="rect">
                <a:avLst/>
              </a:prstGeom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80" name="Rectangle 79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46763B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2881237" y="1329361"/>
                <a:ext cx="378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H</a:t>
                </a:r>
                <a:endParaRPr lang="en-US" sz="2400" b="1" dirty="0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2217031" y="4304971"/>
              <a:ext cx="1068508" cy="461665"/>
              <a:chOff x="2197771" y="1329361"/>
              <a:chExt cx="1068508" cy="461665"/>
            </a:xfrm>
          </p:grpSpPr>
          <p:pic>
            <p:nvPicPr>
              <p:cNvPr id="83" name="Picture 8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5419" y="1374023"/>
                <a:ext cx="405818" cy="405818"/>
              </a:xfrm>
              <a:prstGeom prst="rect">
                <a:avLst/>
              </a:prstGeom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84" name="Rectangle 83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46763B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881237" y="1329361"/>
                <a:ext cx="3850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U</a:t>
                </a:r>
                <a:endParaRPr lang="en-US" sz="2400" b="1" dirty="0"/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2223152" y="4852292"/>
              <a:ext cx="1050874" cy="461665"/>
              <a:chOff x="2197771" y="1329361"/>
              <a:chExt cx="1050874" cy="461665"/>
            </a:xfrm>
          </p:grpSpPr>
          <p:pic>
            <p:nvPicPr>
              <p:cNvPr id="87" name="Picture 8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5419" y="1374023"/>
                <a:ext cx="405818" cy="405818"/>
              </a:xfrm>
              <a:prstGeom prst="rect">
                <a:avLst/>
              </a:prstGeom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88" name="Rectangle 87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46763B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2881237" y="1329361"/>
                <a:ext cx="3674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V</a:t>
                </a:r>
                <a:endParaRPr lang="en-US" sz="2400" b="1" dirty="0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2228061" y="5358619"/>
              <a:ext cx="3084764" cy="461665"/>
              <a:chOff x="2197771" y="1329361"/>
              <a:chExt cx="3084764" cy="461665"/>
            </a:xfrm>
          </p:grpSpPr>
          <p:pic>
            <p:nvPicPr>
              <p:cNvPr id="91" name="Picture 9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5419" y="1374023"/>
                <a:ext cx="405818" cy="405818"/>
              </a:xfrm>
              <a:prstGeom prst="rect">
                <a:avLst/>
              </a:prstGeom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92" name="Rectangle 91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46763B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2881237" y="1329361"/>
                <a:ext cx="24012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/>
                  <a:t>state_cpu_timers</a:t>
                </a:r>
                <a:endParaRPr lang="en-US" sz="2400" b="1" dirty="0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2235012" y="5920793"/>
              <a:ext cx="3102398" cy="461665"/>
              <a:chOff x="2197771" y="1329361"/>
              <a:chExt cx="3102398" cy="461665"/>
            </a:xfrm>
          </p:grpSpPr>
          <p:pic>
            <p:nvPicPr>
              <p:cNvPr id="95" name="Picture 9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75419" y="1374023"/>
                <a:ext cx="405818" cy="405818"/>
              </a:xfrm>
              <a:prstGeom prst="rect">
                <a:avLst/>
              </a:prstGeom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96" name="Rectangle 95"/>
              <p:cNvSpPr/>
              <p:nvPr/>
            </p:nvSpPr>
            <p:spPr>
              <a:xfrm>
                <a:off x="2197771" y="1466984"/>
                <a:ext cx="226031" cy="226031"/>
              </a:xfrm>
              <a:prstGeom prst="rect">
                <a:avLst/>
              </a:prstGeom>
              <a:solidFill>
                <a:srgbClr val="46763B"/>
              </a:solidFill>
              <a:ln>
                <a:solidFill>
                  <a:schemeClr val="tx2">
                    <a:lumMod val="50000"/>
                  </a:schemeClr>
                </a:solidFill>
              </a:ln>
              <a:effectLst>
                <a:outerShdw blurRad="25400" dist="381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2060"/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881237" y="1329361"/>
                <a:ext cx="24189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err="1" smtClean="0"/>
                  <a:t>state_gpu_timers</a:t>
                </a:r>
                <a:endParaRPr lang="en-US" sz="2400" b="1" dirty="0"/>
              </a:p>
            </p:txBody>
          </p:sp>
        </p:grpSp>
        <p:cxnSp>
          <p:nvCxnSpPr>
            <p:cNvPr id="98" name="Straight Connector 97"/>
            <p:cNvCxnSpPr/>
            <p:nvPr/>
          </p:nvCxnSpPr>
          <p:spPr>
            <a:xfrm flipH="1">
              <a:off x="1867895" y="1675207"/>
              <a:ext cx="19109" cy="7196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877449" y="1931242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1861372" y="2391257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1821642" y="3271394"/>
              <a:ext cx="34021" cy="291790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1844039" y="3539623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1844039" y="4042629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840431" y="4557258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848047" y="5099863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821288" y="5609257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1821288" y="6189296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7429868" y="1695748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7394947" y="1470854"/>
              <a:ext cx="37602" cy="49213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7429868" y="2208379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7413748" y="2719788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7413748" y="3273404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7428404" y="3766205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7420221" y="4243748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7403489" y="4769395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7410820" y="5312167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7392545" y="5852675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7400561" y="6393665"/>
              <a:ext cx="249628" cy="17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1946102" y="642213"/>
              <a:ext cx="12702" cy="38530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1935193" y="645378"/>
              <a:ext cx="5515027" cy="459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endCxn id="28" idx="0"/>
            </p:cNvCxnSpPr>
            <p:nvPr/>
          </p:nvCxnSpPr>
          <p:spPr>
            <a:xfrm>
              <a:off x="7450220" y="678395"/>
              <a:ext cx="0" cy="1518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5337410" y="485742"/>
              <a:ext cx="109" cy="19265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417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222" y="152400"/>
            <a:ext cx="7845777" cy="533400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2016 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-1" y="929966"/>
            <a:ext cx="9144000" cy="494974"/>
          </a:xfrm>
        </p:spPr>
        <p:txBody>
          <a:bodyPr/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smtClean="0">
                <a:solidFill>
                  <a:schemeClr val="accent5">
                    <a:lumMod val="75000"/>
                  </a:schemeClr>
                </a:solidFill>
              </a:rPr>
              <a:t>CLAMR’s </a:t>
            </a:r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HDF5 APIs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1424940"/>
            <a:ext cx="8082117" cy="2554545"/>
          </a:xfrm>
          <a:prstGeom prst="rect">
            <a:avLst/>
          </a:prstGeom>
          <a:noFill/>
        </p:spPr>
        <p:txBody>
          <a:bodyPr wrap="square" numCol="3" spcCol="365760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H5Fcreate §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H5Fclose §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H5Gcreate §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H5Gclose §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H5Screate_simple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H5Sselect_hyperslab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H5Sclose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H5Acreate §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H5Awrite §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H5Aclose §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H5Dcreate §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H5Dwrite §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H5Dclose §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H5Pclose §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H5Pcreate §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998146" y="3502431"/>
            <a:ext cx="3795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§ FF version of APIs is used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1" y="4396502"/>
            <a:ext cx="90677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Three steps in </a:t>
            </a:r>
            <a:r>
              <a:rPr lang="en-US" dirty="0" smtClean="0"/>
              <a:t>CLAMR IO </a:t>
            </a:r>
            <a:r>
              <a:rPr lang="en-US" dirty="0"/>
              <a:t>for each time step:</a:t>
            </a:r>
          </a:p>
          <a:p>
            <a:pPr marL="971550" lvl="1" indent="-514350">
              <a:buFontTx/>
              <a:buAutoNum type="arabicPeriod"/>
            </a:pPr>
            <a:r>
              <a:rPr lang="en-US" dirty="0"/>
              <a:t>Create file – creates groups (</a:t>
            </a:r>
            <a:r>
              <a:rPr lang="en-US" sz="2000" i="1" dirty="0" err="1"/>
              <a:t>store_begin</a:t>
            </a:r>
            <a:r>
              <a:rPr lang="en-US" dirty="0"/>
              <a:t>)</a:t>
            </a:r>
          </a:p>
          <a:p>
            <a:pPr marL="971550" lvl="1" indent="-514350">
              <a:buAutoNum type="arabicPeriod"/>
            </a:pPr>
            <a:r>
              <a:rPr lang="en-US" dirty="0"/>
              <a:t>Write data to file </a:t>
            </a:r>
            <a:r>
              <a:rPr lang="en-US" sz="2000" dirty="0"/>
              <a:t>(</a:t>
            </a:r>
            <a:r>
              <a:rPr lang="en-US" sz="2000" i="1" dirty="0" err="1"/>
              <a:t>store_MallocPlus</a:t>
            </a:r>
            <a:r>
              <a:rPr lang="en-US" sz="2000" dirty="0"/>
              <a:t>)</a:t>
            </a:r>
          </a:p>
          <a:p>
            <a:pPr marL="971550" lvl="1" indent="-514350">
              <a:buFontTx/>
              <a:buAutoNum type="arabicPeriod"/>
            </a:pPr>
            <a:r>
              <a:rPr lang="en-US" dirty="0"/>
              <a:t>Close file – close groups (</a:t>
            </a:r>
            <a:r>
              <a:rPr lang="en-US" sz="2000" i="1" dirty="0" err="1"/>
              <a:t>store_end</a:t>
            </a:r>
            <a:r>
              <a:rPr 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4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222" y="152400"/>
            <a:ext cx="7845777" cy="533400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2016 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220980" y="998220"/>
            <a:ext cx="8785860" cy="557784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Crux::</a:t>
            </a:r>
            <a:r>
              <a:rPr lang="en-US" dirty="0" err="1" smtClean="0">
                <a:solidFill>
                  <a:srgbClr val="C00000"/>
                </a:solidFill>
              </a:rPr>
              <a:t>store_begin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Creates storage file</a:t>
            </a:r>
            <a:endParaRPr lang="en-US" dirty="0"/>
          </a:p>
          <a:p>
            <a:pPr lvl="2"/>
            <a:r>
              <a:rPr lang="en-US" dirty="0" smtClean="0"/>
              <a:t>Process 0 creates groups</a:t>
            </a:r>
          </a:p>
          <a:p>
            <a:pPr lvl="2"/>
            <a:r>
              <a:rPr lang="en-US" dirty="0" smtClean="0"/>
              <a:t>Process 0 sends group tokens to other processors</a:t>
            </a:r>
          </a:p>
          <a:p>
            <a:pPr lvl="3"/>
            <a:r>
              <a:rPr lang="en-US" dirty="0" smtClean="0"/>
              <a:t>Other processors open group via those tokens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Crux:: </a:t>
            </a:r>
            <a:r>
              <a:rPr lang="en-US" dirty="0" err="1" smtClean="0">
                <a:solidFill>
                  <a:srgbClr val="C00000"/>
                </a:solidFill>
              </a:rPr>
              <a:t>store_end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Verifies all process are done writing</a:t>
            </a:r>
          </a:p>
          <a:p>
            <a:pPr lvl="1"/>
            <a:r>
              <a:rPr lang="en-US" dirty="0" smtClean="0"/>
              <a:t>Finishes and closes transaction</a:t>
            </a:r>
          </a:p>
          <a:p>
            <a:pPr lvl="1"/>
            <a:r>
              <a:rPr lang="en-US" dirty="0" smtClean="0"/>
              <a:t>Releases container</a:t>
            </a:r>
          </a:p>
          <a:p>
            <a:pPr lvl="1"/>
            <a:r>
              <a:rPr lang="en-US" dirty="0" smtClean="0"/>
              <a:t>Closes groups and the file</a:t>
            </a:r>
          </a:p>
          <a:p>
            <a:pPr lvl="1"/>
            <a:r>
              <a:rPr lang="en-US" dirty="0" smtClean="0"/>
              <a:t>Performs reading and verification</a:t>
            </a:r>
          </a:p>
        </p:txBody>
      </p:sp>
    </p:spTree>
    <p:extLst>
      <p:ext uri="{BB962C8B-B14F-4D97-AF65-F5344CB8AC3E}">
        <p14:creationId xmlns:p14="http://schemas.microsoft.com/office/powerpoint/2010/main" val="19748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222" y="152400"/>
            <a:ext cx="7845777" cy="533400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2016 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220980" y="998220"/>
            <a:ext cx="8785860" cy="557784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Crux::</a:t>
            </a:r>
            <a:r>
              <a:rPr lang="en-US" dirty="0" err="1" smtClean="0">
                <a:solidFill>
                  <a:srgbClr val="C00000"/>
                </a:solidFill>
              </a:rPr>
              <a:t>store_MallocPlus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Creates datasets and attributes</a:t>
            </a:r>
          </a:p>
          <a:p>
            <a:pPr lvl="2"/>
            <a:r>
              <a:rPr lang="en-US" dirty="0" smtClean="0"/>
              <a:t>Each process writes its hyperslab to the dataset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 0 finishes </a:t>
            </a:r>
            <a:r>
              <a:rPr lang="en-US" dirty="0"/>
              <a:t>the transaction after all </a:t>
            </a:r>
            <a:r>
              <a:rPr lang="en-US" dirty="0" smtClean="0"/>
              <a:t>clients finish </a:t>
            </a:r>
            <a:r>
              <a:rPr lang="en-US" dirty="0"/>
              <a:t>their updates. </a:t>
            </a:r>
            <a:endParaRPr lang="en-US" dirty="0" smtClean="0"/>
          </a:p>
          <a:p>
            <a:pPr lvl="1"/>
            <a:r>
              <a:rPr lang="en-US" dirty="0" smtClean="0"/>
              <a:t>Process 0 also </a:t>
            </a:r>
            <a:r>
              <a:rPr lang="en-US" dirty="0"/>
              <a:t>asks the library to </a:t>
            </a:r>
            <a:r>
              <a:rPr lang="en-US" dirty="0" smtClean="0"/>
              <a:t>acquire the </a:t>
            </a:r>
            <a:r>
              <a:rPr lang="en-US" dirty="0"/>
              <a:t>committed transaction, that becomes a readable version	</a:t>
            </a:r>
            <a:r>
              <a:rPr lang="en-US" dirty="0" smtClean="0"/>
              <a:t>after </a:t>
            </a:r>
            <a:r>
              <a:rPr lang="en-US" dirty="0"/>
              <a:t>the commit completes.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533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222" y="152400"/>
            <a:ext cx="7845777" cy="533400"/>
          </a:xfrm>
        </p:spPr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2016 The HDF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65E7A-C1F6-F240-9A4B-3C235A72DA0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0" y="990600"/>
            <a:ext cx="9083040" cy="550926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Demonstration </a:t>
            </a:r>
            <a:r>
              <a:rPr lang="en-US" dirty="0" smtClean="0">
                <a:solidFill>
                  <a:schemeClr val="tx1"/>
                </a:solidFill>
              </a:rPr>
              <a:t>of CLAMR using HDF5 on top of </a:t>
            </a:r>
            <a:r>
              <a:rPr lang="en-US" dirty="0" smtClean="0">
                <a:solidFill>
                  <a:schemeClr val="tx1"/>
                </a:solidFill>
              </a:rPr>
              <a:t>IOD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Run on 4 processes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Verify datasets and groups </a:t>
            </a:r>
            <a:r>
              <a:rPr lang="en-US" dirty="0">
                <a:solidFill>
                  <a:schemeClr val="tx1"/>
                </a:solidFill>
              </a:rPr>
              <a:t>are </a:t>
            </a:r>
            <a:r>
              <a:rPr lang="en-US" dirty="0" smtClean="0">
                <a:solidFill>
                  <a:schemeClr val="tx1"/>
                </a:solidFill>
              </a:rPr>
              <a:t>created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AutoNum type="arabicParenBoth"/>
            </a:pPr>
            <a:r>
              <a:rPr lang="en-US" dirty="0" smtClean="0">
                <a:solidFill>
                  <a:schemeClr val="tx1"/>
                </a:solidFill>
              </a:rPr>
              <a:t>Start the server</a:t>
            </a:r>
          </a:p>
          <a:p>
            <a:pPr marL="400050" lvl="1" indent="0">
              <a:buNone/>
            </a:pP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i="1" dirty="0" err="1">
                <a:solidFill>
                  <a:schemeClr val="tx1"/>
                </a:solidFill>
              </a:rPr>
              <a:t>make;cleanup-all.sh;mpirun</a:t>
            </a:r>
            <a:r>
              <a:rPr lang="en-US" i="1" dirty="0">
                <a:solidFill>
                  <a:schemeClr val="tx1"/>
                </a:solidFill>
              </a:rPr>
              <a:t> -np 1 ./</a:t>
            </a:r>
            <a:r>
              <a:rPr lang="en-US" i="1" dirty="0" smtClean="0">
                <a:solidFill>
                  <a:schemeClr val="tx1"/>
                </a:solidFill>
              </a:rPr>
              <a:t>h5ff_server</a:t>
            </a:r>
          </a:p>
          <a:p>
            <a:pPr marL="40005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(2) Run CLAMR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i="1" dirty="0" err="1" smtClean="0">
                <a:solidFill>
                  <a:schemeClr val="tx1"/>
                </a:solidFill>
              </a:rPr>
              <a:t>mpirun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-n 4 ./</a:t>
            </a:r>
            <a:r>
              <a:rPr lang="en-US" i="1" dirty="0" err="1">
                <a:solidFill>
                  <a:schemeClr val="tx1"/>
                </a:solidFill>
              </a:rPr>
              <a:t>clamr_mpionly</a:t>
            </a:r>
            <a:r>
              <a:rPr lang="en-US" i="1" dirty="0">
                <a:solidFill>
                  <a:schemeClr val="tx1"/>
                </a:solidFill>
              </a:rPr>
              <a:t> -n 128 -c 100 -t </a:t>
            </a:r>
            <a:r>
              <a:rPr lang="en-US" i="1" dirty="0" smtClean="0">
                <a:solidFill>
                  <a:schemeClr val="tx1"/>
                </a:solidFill>
              </a:rPr>
              <a:t>200</a:t>
            </a:r>
            <a:endParaRPr lang="en-US" dirty="0" smtClean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Outputs every 100 </a:t>
            </a:r>
            <a:r>
              <a:rPr lang="en-US" dirty="0" err="1" smtClean="0">
                <a:solidFill>
                  <a:schemeClr val="tx1"/>
                </a:solidFill>
              </a:rPr>
              <a:t>timesteps</a:t>
            </a:r>
            <a:r>
              <a:rPr lang="mr-IN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02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G Template.v1.2">
  <a:themeElements>
    <a:clrScheme name="TH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0FF"/>
      </a:accent1>
      <a:accent2>
        <a:srgbClr val="BF0000"/>
      </a:accent2>
      <a:accent3>
        <a:srgbClr val="00B050"/>
      </a:accent3>
      <a:accent4>
        <a:srgbClr val="7030A0"/>
      </a:accent4>
      <a:accent5>
        <a:srgbClr val="548DD4"/>
      </a:accent5>
      <a:accent6>
        <a:srgbClr val="FFC000"/>
      </a:accent6>
      <a:hlink>
        <a:srgbClr val="4F81BD"/>
      </a:hlink>
      <a:folHlink>
        <a:srgbClr val="953734"/>
      </a:folHlink>
    </a:clrScheme>
    <a:fontScheme name="THG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tion on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37E13474EE384DA80151C33A568A53" ma:contentTypeVersion="0" ma:contentTypeDescription="Create a new document." ma:contentTypeScope="" ma:versionID="b0425453178e3af1d6fb6c9025de0c9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3DE290-2E57-400E-B652-50BA16441C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D82B5E7-FBD4-46DA-883F-B6AA84DE6AFA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625A82E-3A63-4652-8A5D-4B5BB7BF37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304</Words>
  <Application>Microsoft Macintosh PowerPoint</Application>
  <PresentationFormat>On-screen Show (4:3)</PresentationFormat>
  <Paragraphs>107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Garamond</vt:lpstr>
      <vt:lpstr>Times New Roman</vt:lpstr>
      <vt:lpstr>Arial</vt:lpstr>
      <vt:lpstr>THG Template.v1.2</vt:lpstr>
      <vt:lpstr>Application</vt:lpstr>
      <vt:lpstr>Application</vt:lpstr>
      <vt:lpstr>Application</vt:lpstr>
      <vt:lpstr>Application</vt:lpstr>
      <vt:lpstr>Application</vt:lpstr>
      <vt:lpstr>Demonstration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Q6 Roadmap – Application</dc:title>
  <cp:lastModifiedBy>Scot Breitenfeld</cp:lastModifiedBy>
  <cp:revision>20</cp:revision>
  <dcterms:modified xsi:type="dcterms:W3CDTF">2016-12-13T17:47:51Z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0x0101004B37E13474EE384DA80151C33A568A53</vt:lpwstr>
  </property>
</Properties>
</file>